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3" r:id="rId9"/>
    <p:sldId id="262" r:id="rId10"/>
    <p:sldId id="265" r:id="rId11"/>
    <p:sldId id="266" r:id="rId12"/>
  </p:sldIdLst>
  <p:sldSz cx="10080625" cy="567055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5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3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9284B4-3BFA-4F7A-9528-56543886289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E8326-C3BB-421B-BEE5-1A07D8DD3987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0D5F8-6D40-42C4-AA62-D5BA2EDA0535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7BE59-71DA-4FB6-9B69-DDBDAF14C316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A3825FFC-378F-4513-B5A0-0C62B393FF38}" type="slidenum">
              <a:t>‹#›</a:t>
            </a:fld>
            <a:endParaRPr lang="en-US" sz="1400" b="0" i="0" u="none" strike="noStrike" kern="1200">
              <a:ln>
                <a:noFill/>
              </a:ln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09040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E1DDD6-2817-4878-A7E7-8C67B65FD1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20000" y="900000"/>
            <a:ext cx="6120000" cy="344160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129A07-5258-481F-9001-71FDDA128F7D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20000" y="4680000"/>
            <a:ext cx="6120000" cy="504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125BC5B-71F8-41A4-976D-06598B4E1B9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hangingPunct="0">
              <a:buNone/>
              <a:tabLst/>
              <a:defRPr lang="en-US" sz="1400" kern="1200"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E2E86-3937-432B-9D4F-CDCD3CAE1EA3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noAutofit/>
          </a:bodyPr>
          <a:lstStyle>
            <a:lvl1pPr lvl="0" algn="r" hangingPunct="0">
              <a:buNone/>
              <a:tabLst/>
              <a:defRPr lang="en-US" sz="1400" kern="1200"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4E3B98-6D21-492B-8A0E-061D0A0F4D4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hangingPunct="0">
              <a:buNone/>
              <a:tabLst/>
              <a:defRPr lang="en-US" sz="1400" kern="1200"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62D9BC-C5EB-44EB-AD8E-D06CF6A5627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>
            <a:lvl1pPr lvl="0" algn="r" hangingPunct="0">
              <a:buNone/>
              <a:tabLst/>
              <a:defRPr lang="en-US" sz="1400" kern="1200">
                <a:latin typeface="Liberation Sans" pitchFamily="34"/>
                <a:ea typeface="DejaVu Sans" pitchFamily="2"/>
                <a:cs typeface="DejaVu Sans" pitchFamily="2"/>
              </a:defRPr>
            </a:lvl1pPr>
          </a:lstStyle>
          <a:p>
            <a:pPr lvl="0"/>
            <a:fld id="{CB3D1813-B8CB-41DC-9F4E-B3F6B683E91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97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0" hangingPunct="0">
      <a:tabLst/>
      <a:defRPr lang="en-US" sz="2000" b="0" i="0" u="none" strike="noStrike" kern="1200">
        <a:ln>
          <a:noFill/>
        </a:ln>
        <a:latin typeface="Arial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CD439-ACB8-47A2-A95B-1B8072EDB7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2787DEB-CCAA-4CC9-B888-EF541D55B16C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F31584-1830-4F19-90CB-B8656FE4FB5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146C31-E860-4691-AC2E-D187CA1CDF1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56000" y="5078520"/>
            <a:ext cx="6047640" cy="4811040"/>
          </a:xfrm>
        </p:spPr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70186-CD0D-4972-BDBF-43F95B7ED62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D4728F0-6892-40C2-8D6A-69544736504D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FCA561-37E8-4356-A0C6-A578E89E6EE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38A16F-300F-4E5E-8A01-BE21B722F23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B9775-5803-48D1-B14C-BAB0D487A60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7ADC792-044B-4D12-89CE-382E3C618692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E8F39-0300-4DC2-B279-EBB9518BF56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4BD568-D923-4658-9160-CE5D86B4BA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B9775-5803-48D1-B14C-BAB0D487A60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7ADC792-044B-4D12-89CE-382E3C618692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E8F39-0300-4DC2-B279-EBB9518BF56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4BD568-D923-4658-9160-CE5D86B4BA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464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E8D16-4D80-4212-B8F0-0E5BE590A51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1284B0C-1EA1-4E9B-9C08-36507B75B740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9E9311-399E-4E43-8483-066639FF059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B120A6-09C4-4642-8EA0-1CA6DCA86C7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F7A88-C3E6-40A1-85DE-6A971F87F6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F8C820B-545F-4264-9916-BA115C8B9FE2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4800B1-89AD-44C9-8ADD-BFF6A7C5AC3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154AAF-0D12-4316-B5A3-FAFA8080B00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89693-2290-4A4F-A048-1CBB685726A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B6F2F9-3EE5-47C1-BBB6-EC49994D0427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5A6B7B-508A-45EA-9A9F-CBF77E7F2B0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FFDA46-C259-407A-BC5B-28AF9245412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C99A45-B148-40A7-BF06-DF8AC61EF2B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4C129F8-98B6-4976-A823-7AD0C59D4D6B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341D7-76A8-449D-BB56-8ED49831085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720725" y="900113"/>
            <a:ext cx="6119813" cy="34417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780A1B-0255-46CB-BE89-F650C4E5E61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5722" y="567055"/>
            <a:ext cx="6615410" cy="2457239"/>
          </a:xfrm>
        </p:spPr>
        <p:txBody>
          <a:bodyPr anchor="b">
            <a:normAutofit/>
          </a:bodyPr>
          <a:lstStyle>
            <a:lvl1pPr algn="l">
              <a:defRPr sz="3969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5722" y="3178309"/>
            <a:ext cx="5292328" cy="1610156"/>
          </a:xfrm>
        </p:spPr>
        <p:txBody>
          <a:bodyPr anchor="t">
            <a:normAutofit/>
          </a:bodyPr>
          <a:lstStyle>
            <a:lvl1pPr marL="0" indent="0" algn="l">
              <a:buNone/>
              <a:defRPr sz="1736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56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34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12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90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68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46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24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6C38B09-4B2E-4187-A776-FF385218261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6803109" y="7001"/>
            <a:ext cx="3150195" cy="31503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5050375" y="75694"/>
            <a:ext cx="5027625" cy="502780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5982746" y="189018"/>
            <a:ext cx="4095254" cy="409539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6065438" y="26690"/>
            <a:ext cx="4012563" cy="4012703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6486778" y="504050"/>
            <a:ext cx="3591222" cy="3591348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67035" y="441043"/>
            <a:ext cx="8945242" cy="2583251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56049" y="3178308"/>
            <a:ext cx="6866111" cy="378037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323"/>
            </a:lvl1pPr>
            <a:lvl2pPr marL="378013" indent="0">
              <a:buFontTx/>
              <a:buNone/>
              <a:defRPr/>
            </a:lvl2pPr>
            <a:lvl3pPr marL="756026" indent="0">
              <a:buFontTx/>
              <a:buNone/>
              <a:defRPr/>
            </a:lvl3pPr>
            <a:lvl4pPr marL="1134039" indent="0">
              <a:buFontTx/>
              <a:buNone/>
              <a:defRPr/>
            </a:lvl4pPr>
            <a:lvl5pPr marL="1512052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9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723" y="567055"/>
            <a:ext cx="8316516" cy="2268220"/>
          </a:xfrm>
        </p:spPr>
        <p:txBody>
          <a:bodyPr anchor="ctr">
            <a:normAutofit/>
          </a:bodyPr>
          <a:lstStyle>
            <a:lvl1pPr algn="l">
              <a:defRPr sz="2646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2" y="3402330"/>
            <a:ext cx="7057750" cy="1554151"/>
          </a:xfrm>
        </p:spPr>
        <p:txBody>
          <a:bodyPr anchor="ctr">
            <a:normAutofit/>
          </a:bodyPr>
          <a:lstStyle>
            <a:lvl1pPr marL="0" indent="0" algn="l">
              <a:buNone/>
              <a:defRPr sz="1654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93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5" y="567055"/>
            <a:ext cx="7560470" cy="2268220"/>
          </a:xfrm>
        </p:spPr>
        <p:txBody>
          <a:bodyPr anchor="ctr">
            <a:normAutofit/>
          </a:bodyPr>
          <a:lstStyle>
            <a:lvl1pPr algn="l">
              <a:defRPr sz="2646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95761" y="2835275"/>
            <a:ext cx="7056438" cy="315031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78013" indent="0">
              <a:buFontTx/>
              <a:buNone/>
              <a:defRPr/>
            </a:lvl2pPr>
            <a:lvl3pPr marL="756026" indent="0">
              <a:buFontTx/>
              <a:buNone/>
              <a:defRPr/>
            </a:lvl3pPr>
            <a:lvl4pPr marL="1134039" indent="0">
              <a:buFontTx/>
              <a:buNone/>
              <a:defRPr/>
            </a:lvl4pPr>
            <a:lvl5pPr marL="1512052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3" y="3556346"/>
            <a:ext cx="7056438" cy="1393134"/>
          </a:xfrm>
        </p:spPr>
        <p:txBody>
          <a:bodyPr anchor="ctr">
            <a:normAutofit/>
          </a:bodyPr>
          <a:lstStyle>
            <a:lvl1pPr marL="0" indent="0" algn="l">
              <a:buNone/>
              <a:defRPr sz="1654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39714" y="671587"/>
            <a:ext cx="504031" cy="483523"/>
          </a:xfrm>
          <a:prstGeom prst="rect">
            <a:avLst/>
          </a:prstGeom>
        </p:spPr>
        <p:txBody>
          <a:bodyPr vert="horz" lIns="75605" tIns="37802" rIns="75605" bIns="37802" rtlCol="0" anchor="ctr">
            <a:noAutofit/>
          </a:bodyPr>
          <a:lstStyle/>
          <a:p>
            <a:pPr lvl="0"/>
            <a:r>
              <a:rPr lang="en-US" sz="6614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04214" y="2289223"/>
            <a:ext cx="504031" cy="483523"/>
          </a:xfrm>
          <a:prstGeom prst="rect">
            <a:avLst/>
          </a:prstGeom>
        </p:spPr>
        <p:txBody>
          <a:bodyPr vert="horz" lIns="75605" tIns="37802" rIns="75605" bIns="37802" rtlCol="0" anchor="ctr">
            <a:noAutofit/>
          </a:bodyPr>
          <a:lstStyle/>
          <a:p>
            <a:pPr lvl="0" algn="r"/>
            <a:r>
              <a:rPr lang="en-US" sz="6614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0307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722" y="2835275"/>
            <a:ext cx="7056438" cy="1403498"/>
          </a:xfrm>
        </p:spPr>
        <p:txBody>
          <a:bodyPr anchor="b">
            <a:normAutofit/>
          </a:bodyPr>
          <a:lstStyle>
            <a:lvl1pPr algn="l">
              <a:defRPr sz="2646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1" y="4244215"/>
            <a:ext cx="7057752" cy="711423"/>
          </a:xfrm>
        </p:spPr>
        <p:txBody>
          <a:bodyPr anchor="t">
            <a:normAutofit/>
          </a:bodyPr>
          <a:lstStyle>
            <a:lvl1pPr marL="0" indent="0" algn="l">
              <a:buNone/>
              <a:defRPr sz="1654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698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746" y="567055"/>
            <a:ext cx="7560469" cy="2268220"/>
          </a:xfrm>
        </p:spPr>
        <p:txBody>
          <a:bodyPr anchor="ctr">
            <a:normAutofit/>
          </a:bodyPr>
          <a:lstStyle>
            <a:lvl1pPr algn="l">
              <a:defRPr sz="2646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65723" y="3248315"/>
            <a:ext cx="7056438" cy="86808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984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2" y="4116400"/>
            <a:ext cx="7056438" cy="840081"/>
          </a:xfrm>
        </p:spPr>
        <p:txBody>
          <a:bodyPr anchor="t">
            <a:normAutofit/>
          </a:bodyPr>
          <a:lstStyle>
            <a:lvl1pPr marL="0" indent="0" algn="l">
              <a:buNone/>
              <a:defRPr sz="1488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39714" y="671587"/>
            <a:ext cx="504031" cy="483523"/>
          </a:xfrm>
          <a:prstGeom prst="rect">
            <a:avLst/>
          </a:prstGeom>
        </p:spPr>
        <p:txBody>
          <a:bodyPr vert="horz" lIns="75605" tIns="37802" rIns="75605" bIns="37802" rtlCol="0" anchor="ctr">
            <a:noAutofit/>
          </a:bodyPr>
          <a:lstStyle/>
          <a:p>
            <a:pPr lvl="0"/>
            <a:r>
              <a:rPr lang="en-US" sz="6614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04214" y="2289223"/>
            <a:ext cx="504031" cy="483523"/>
          </a:xfrm>
          <a:prstGeom prst="rect">
            <a:avLst/>
          </a:prstGeom>
        </p:spPr>
        <p:txBody>
          <a:bodyPr vert="horz" lIns="75605" tIns="37802" rIns="75605" bIns="37802" rtlCol="0" anchor="ctr">
            <a:noAutofit/>
          </a:bodyPr>
          <a:lstStyle/>
          <a:p>
            <a:pPr lvl="0" algn="r"/>
            <a:r>
              <a:rPr lang="en-US" sz="6614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2689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723" y="567055"/>
            <a:ext cx="8316516" cy="226822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65722" y="3248316"/>
            <a:ext cx="7056438" cy="693067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984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2" y="3941381"/>
            <a:ext cx="7056438" cy="1015099"/>
          </a:xfrm>
        </p:spPr>
        <p:txBody>
          <a:bodyPr anchor="t">
            <a:normAutofit/>
          </a:bodyPr>
          <a:lstStyle>
            <a:lvl1pPr marL="0" indent="0" algn="l">
              <a:buNone/>
              <a:defRPr sz="1488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25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79DD20-0CA6-479B-9C7C-821AFE34A8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764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133" y="567055"/>
            <a:ext cx="1701105" cy="37803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7035" y="567055"/>
            <a:ext cx="6468401" cy="43894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DB6951-A5D0-4552-B319-D34952325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3B416B1-EE23-4148-9DED-51748B668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27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722" y="1659161"/>
            <a:ext cx="7056438" cy="1886545"/>
          </a:xfrm>
        </p:spPr>
        <p:txBody>
          <a:bodyPr anchor="b">
            <a:normAutofit/>
          </a:bodyPr>
          <a:lstStyle>
            <a:lvl1pPr algn="l">
              <a:defRPr sz="2976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3" y="3717361"/>
            <a:ext cx="7056438" cy="1239120"/>
          </a:xfrm>
        </p:spPr>
        <p:txBody>
          <a:bodyPr anchor="t">
            <a:normAutofit/>
          </a:bodyPr>
          <a:lstStyle>
            <a:lvl1pPr marL="0" indent="0" algn="l">
              <a:buNone/>
              <a:defRPr sz="1488">
                <a:solidFill>
                  <a:schemeClr val="bg2">
                    <a:lumMod val="75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2EB237-DDA5-401E-A5BE-E13A57A68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07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22" y="567056"/>
            <a:ext cx="4082566" cy="298929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2298" y="567056"/>
            <a:ext cx="4079940" cy="298928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A79ABBE-D9A2-470C-8C7B-E70BA1A1B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37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739" y="567055"/>
            <a:ext cx="3844550" cy="476483"/>
          </a:xfrm>
        </p:spPr>
        <p:txBody>
          <a:bodyPr anchor="b">
            <a:noAutofit/>
          </a:bodyPr>
          <a:lstStyle>
            <a:lvl1pPr marL="0" indent="0">
              <a:buNone/>
              <a:defRPr sz="2315" b="0">
                <a:solidFill>
                  <a:schemeClr val="tx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722" y="1050539"/>
            <a:ext cx="4082566" cy="25058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6311" y="567055"/>
            <a:ext cx="3857240" cy="476483"/>
          </a:xfrm>
        </p:spPr>
        <p:txBody>
          <a:bodyPr anchor="b">
            <a:noAutofit/>
          </a:bodyPr>
          <a:lstStyle>
            <a:lvl1pPr marL="0" indent="0">
              <a:buNone/>
              <a:defRPr sz="2315" b="0">
                <a:solidFill>
                  <a:schemeClr val="tx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984" y="1043538"/>
            <a:ext cx="4075566" cy="25058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021422D-9D62-4934-BF2E-986903509E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28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2B801D8-0CC8-4779-B855-DE11B46CC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84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3EB823B-7D37-4BAD-8643-4DB77DF38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401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8050" y="567055"/>
            <a:ext cx="3024188" cy="1134110"/>
          </a:xfrm>
        </p:spPr>
        <p:txBody>
          <a:bodyPr anchor="b">
            <a:normAutofit/>
          </a:bodyPr>
          <a:lstStyle>
            <a:lvl1pPr algn="l">
              <a:defRPr sz="1984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722" y="567055"/>
            <a:ext cx="4914306" cy="4389426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58050" y="1827177"/>
            <a:ext cx="3024188" cy="1729168"/>
          </a:xfrm>
        </p:spPr>
        <p:txBody>
          <a:bodyPr anchor="t">
            <a:normAutofit/>
          </a:bodyPr>
          <a:lstStyle>
            <a:lvl1pPr marL="0" indent="0">
              <a:buNone/>
              <a:defRPr sz="1323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1ED1E2-875A-4F16-93D2-F1E65983F1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7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4929" y="1197116"/>
            <a:ext cx="4977309" cy="945092"/>
          </a:xfrm>
        </p:spPr>
        <p:txBody>
          <a:bodyPr anchor="b">
            <a:normAutofit/>
          </a:bodyPr>
          <a:lstStyle>
            <a:lvl1pPr algn="l">
              <a:defRPr sz="2315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7738" y="756073"/>
            <a:ext cx="2712784" cy="3780367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04929" y="2296223"/>
            <a:ext cx="4978622" cy="1694164"/>
          </a:xfrm>
        </p:spPr>
        <p:txBody>
          <a:bodyPr anchor="t">
            <a:normAutofit/>
          </a:bodyPr>
          <a:lstStyle>
            <a:lvl1pPr marL="0" indent="0">
              <a:buNone/>
              <a:defRPr sz="148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7C061A-9224-4ADC-A857-FE6F6AEC5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95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7612533" y="2450238"/>
            <a:ext cx="2465469" cy="2653258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22" y="3710359"/>
            <a:ext cx="7056438" cy="124612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22" y="567056"/>
            <a:ext cx="7056438" cy="29892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89195" y="5103496"/>
            <a:ext cx="1323082" cy="30190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827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722" y="5103496"/>
            <a:ext cx="6237387" cy="30190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7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68532" y="4612573"/>
            <a:ext cx="944434" cy="55392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646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lvl="0"/>
            <a:fld id="{7201273E-260E-408D-9E26-8B3664344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629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378013" rtl="0" eaLnBrk="1" latinLnBrk="0" hangingPunct="1">
        <a:spcBef>
          <a:spcPct val="0"/>
        </a:spcBef>
        <a:buNone/>
        <a:defRPr sz="2976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36258" indent="-236258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54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614271" indent="-236258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8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992284" indent="-236258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2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275794" indent="-141755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1653807" indent="-141755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079071" indent="-189006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457084" indent="-189006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835097" indent="-189006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213110" indent="-189006" algn="l" defTabSz="378013" rtl="0" eaLnBrk="1" latinLnBrk="0" hangingPunct="1">
        <a:spcBef>
          <a:spcPct val="20000"/>
        </a:spcBef>
        <a:spcAft>
          <a:spcPts val="496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15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5A6BE-869F-4760-8562-DB2C66FBA1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15900"/>
            <a:ext cx="7021513" cy="936625"/>
          </a:xfrm>
        </p:spPr>
        <p:txBody>
          <a:bodyPr>
            <a:normAutofit/>
          </a:bodyPr>
          <a:lstStyle/>
          <a:p>
            <a:pPr lvl="0"/>
            <a:r>
              <a:rPr lang="en-US" sz="3600" dirty="0"/>
              <a:t>Flight Engineer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FAFBE-DC7C-4297-98D9-E21AC0026E7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713" y="1152525"/>
            <a:ext cx="9967912" cy="1100138"/>
          </a:xfrm>
        </p:spPr>
        <p:txBody>
          <a:bodyPr anchor="ctr">
            <a:normAutofit/>
          </a:bodyPr>
          <a:lstStyle/>
          <a:p>
            <a:pPr marL="0" lvl="0" indent="0" algn="l">
              <a:buNone/>
            </a:pPr>
            <a:r>
              <a:rPr lang="en-US" sz="2800" dirty="0">
                <a:latin typeface="Arial" pitchFamily="18"/>
              </a:rPr>
              <a:t>Aircraft Engine Anomaly and Fault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3656C-D211-4216-8449-D3C8F29A68E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608948" y="2103120"/>
            <a:ext cx="4468171" cy="3346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5119B1-C783-4B7D-963F-978EBBB0884D}"/>
              </a:ext>
            </a:extLst>
          </p:cNvPr>
          <p:cNvSpPr txBox="1"/>
          <p:nvPr/>
        </p:nvSpPr>
        <p:spPr>
          <a:xfrm>
            <a:off x="7" y="2810574"/>
            <a:ext cx="775796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Steven Fischbach</a:t>
            </a:r>
          </a:p>
          <a:p>
            <a:r>
              <a:rPr lang="en-US" sz="1400" i="1" dirty="0"/>
              <a:t>…the ‘Operational’ Data Scientist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ig_o_pred_vs_actuals.png">
            <a:extLst>
              <a:ext uri="{FF2B5EF4-FFF2-40B4-BE49-F238E27FC236}">
                <a16:creationId xmlns:a16="http://schemas.microsoft.com/office/drawing/2014/main" id="{59480494-0F25-4681-9CB7-B4533FF05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113" y="0"/>
            <a:ext cx="3200400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021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12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0390C-EE3A-4F62-9391-E7C6FA4423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15900"/>
            <a:ext cx="7021513" cy="936625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Planning to Avoid Failure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6EC5D-A84D-49C3-A165-06900DCC0D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368425"/>
            <a:ext cx="9072563" cy="3287713"/>
          </a:xfrm>
        </p:spPr>
        <p:txBody>
          <a:bodyPr>
            <a:normAutofit/>
          </a:bodyPr>
          <a:lstStyle/>
          <a:p>
            <a:pPr lvl="0">
              <a:buSzPct val="45000"/>
              <a:buFont typeface="StarSymbol"/>
              <a:buChar char="●"/>
            </a:pPr>
            <a:r>
              <a:rPr lang="en-US" sz="2800" b="1" dirty="0"/>
              <a:t> Failure is expensive!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800" b="1" dirty="0"/>
              <a:t> Preventative maintenance   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800" b="1" dirty="0"/>
              <a:t> Scheduling timelines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800" b="1" dirty="0"/>
              <a:t> Budget estimates</a:t>
            </a:r>
          </a:p>
        </p:txBody>
      </p:sp>
      <p:pic>
        <p:nvPicPr>
          <p:cNvPr id="5" name="Animated GIF-original">
            <a:hlinkClick r:id="" action="ppaction://media"/>
            <a:extLst>
              <a:ext uri="{FF2B5EF4-FFF2-40B4-BE49-F238E27FC236}">
                <a16:creationId xmlns:a16="http://schemas.microsoft.com/office/drawing/2014/main" id="{AA634896-A779-4685-80FF-54193F4B5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09072" y="2250219"/>
            <a:ext cx="4560441" cy="34203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620A-8005-4D7E-B684-6A930E171B3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15900"/>
            <a:ext cx="7021513" cy="936625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A7973-9EBB-4BB4-99BD-21DC034D074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368425"/>
            <a:ext cx="9072563" cy="3287713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 sz="2800" b="1" dirty="0"/>
              <a:t>NASA Dataset</a:t>
            </a:r>
          </a:p>
          <a:p>
            <a:pPr marL="0" lvl="1" indent="0" hangingPunct="0">
              <a:spcBef>
                <a:spcPts val="0"/>
              </a:spcBef>
              <a:spcAft>
                <a:spcPts val="1148"/>
              </a:spcAft>
              <a:buSzPct val="75000"/>
              <a:buFont typeface="StarSymbol"/>
              <a:buChar char="–"/>
            </a:pPr>
            <a:r>
              <a:rPr lang="en-US" sz="2600" dirty="0"/>
              <a:t> Aircraft engine simulator</a:t>
            </a:r>
          </a:p>
          <a:p>
            <a:pPr marL="0" lvl="1" indent="0" hangingPunct="0">
              <a:spcBef>
                <a:spcPts val="0"/>
              </a:spcBef>
              <a:spcAft>
                <a:spcPts val="1148"/>
              </a:spcAft>
              <a:buSzPct val="75000"/>
              <a:buFont typeface="StarSymbol"/>
              <a:buChar char="–"/>
            </a:pPr>
            <a:r>
              <a:rPr lang="en-US" sz="2600" dirty="0"/>
              <a:t> 26 features</a:t>
            </a:r>
          </a:p>
          <a:p>
            <a:pPr marL="0" lvl="1" indent="0" hangingPunct="0">
              <a:spcBef>
                <a:spcPts val="0"/>
              </a:spcBef>
              <a:spcAft>
                <a:spcPts val="1148"/>
              </a:spcAft>
              <a:buSzPct val="75000"/>
              <a:buFont typeface="StarSymbol"/>
              <a:buChar char="–"/>
            </a:pPr>
            <a:r>
              <a:rPr lang="en-US" sz="2600" dirty="0"/>
              <a:t> Randomized start</a:t>
            </a:r>
          </a:p>
          <a:p>
            <a:pPr marL="0" lvl="1" indent="0" hangingPunct="0">
              <a:spcBef>
                <a:spcPts val="0"/>
              </a:spcBef>
              <a:spcAft>
                <a:spcPts val="1148"/>
              </a:spcAft>
              <a:buSzPct val="75000"/>
              <a:buFont typeface="StarSymbol"/>
              <a:buChar char="–"/>
            </a:pPr>
            <a:r>
              <a:rPr lang="en-US" sz="2600" dirty="0"/>
              <a:t> Operated until failure</a:t>
            </a:r>
          </a:p>
          <a:p>
            <a:pPr marL="0" lvl="1" indent="0" hangingPunct="0">
              <a:spcBef>
                <a:spcPts val="0"/>
              </a:spcBef>
              <a:spcAft>
                <a:spcPts val="1148"/>
              </a:spcAft>
              <a:buSzPct val="75000"/>
              <a:buFont typeface="StarSymbol"/>
              <a:buChar char="–"/>
            </a:pPr>
            <a:r>
              <a:rPr lang="en-US" sz="2600" dirty="0"/>
              <a:t> 15 measurements recorded once during a cycle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7620A-8005-4D7E-B684-6A930E171B3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15900"/>
            <a:ext cx="7021513" cy="936625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Once Per Cycle?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A7973-9EBB-4BB4-99BD-21DC034D074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" y="815431"/>
            <a:ext cx="6204857" cy="3691255"/>
          </a:xfrm>
        </p:spPr>
        <p:txBody>
          <a:bodyPr>
            <a:normAutofit/>
          </a:bodyPr>
          <a:lstStyle/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Cycle is one use of the engine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Cycle = startup + take-off + landing + shutdown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Time between startup and shutdown will vary</a:t>
            </a:r>
          </a:p>
        </p:txBody>
      </p:sp>
      <p:pic>
        <p:nvPicPr>
          <p:cNvPr id="2050" name="Picture 2" descr="training_data_failure_distribution.png">
            <a:extLst>
              <a:ext uri="{FF2B5EF4-FFF2-40B4-BE49-F238E27FC236}">
                <a16:creationId xmlns:a16="http://schemas.microsoft.com/office/drawing/2014/main" id="{3DBE41BC-DB0F-4EAD-AE9A-156F8E938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166" y="2655956"/>
            <a:ext cx="4019458" cy="301459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51293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8838E-40BF-410E-ABE1-0EA97A56A2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15900"/>
            <a:ext cx="7021513" cy="936625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Predictive 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0DD4FD-F73E-4A4C-934F-320C6F593B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7" t="6607" r="7778" b="4702"/>
          <a:stretch/>
        </p:blipFill>
        <p:spPr>
          <a:xfrm>
            <a:off x="1083119" y="1206056"/>
            <a:ext cx="7116001" cy="4248594"/>
          </a:xfrm>
          <a:prstGeom prst="rect">
            <a:avLst/>
          </a:prstGeom>
          <a:gradFill>
            <a:gsLst>
              <a:gs pos="18000">
                <a:schemeClr val="bg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bg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AA751493-3AA5-4CAC-9C3B-E5215C018406}"/>
              </a:ext>
            </a:extLst>
          </p:cNvPr>
          <p:cNvGrpSpPr/>
          <p:nvPr/>
        </p:nvGrpSpPr>
        <p:grpSpPr>
          <a:xfrm>
            <a:off x="2431588" y="787886"/>
            <a:ext cx="5689524" cy="4533200"/>
            <a:chOff x="2431588" y="787886"/>
            <a:chExt cx="5689524" cy="453320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2FE5EA4-29B4-4666-9774-021D9BE0B3C8}"/>
                </a:ext>
              </a:extLst>
            </p:cNvPr>
            <p:cNvSpPr/>
            <p:nvPr/>
          </p:nvSpPr>
          <p:spPr>
            <a:xfrm>
              <a:off x="7950631" y="2572719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C968D769-DF15-4B44-B5E8-DB14CBE286B1}"/>
                </a:ext>
              </a:extLst>
            </p:cNvPr>
            <p:cNvSpPr/>
            <p:nvPr/>
          </p:nvSpPr>
          <p:spPr>
            <a:xfrm>
              <a:off x="6599696" y="2572719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65EF2DE-5385-43DE-AD8B-DE5B8BD221E5}"/>
                </a:ext>
              </a:extLst>
            </p:cNvPr>
            <p:cNvSpPr/>
            <p:nvPr/>
          </p:nvSpPr>
          <p:spPr>
            <a:xfrm>
              <a:off x="5248761" y="2572719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7BCE947-4F33-4D26-8CDA-62E165D1B9F3}"/>
                </a:ext>
              </a:extLst>
            </p:cNvPr>
            <p:cNvSpPr/>
            <p:nvPr/>
          </p:nvSpPr>
          <p:spPr>
            <a:xfrm>
              <a:off x="3897826" y="2572719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9A1EA4-2A7D-4DB6-A152-CF9044FBEBC9}"/>
                </a:ext>
              </a:extLst>
            </p:cNvPr>
            <p:cNvSpPr/>
            <p:nvPr/>
          </p:nvSpPr>
          <p:spPr>
            <a:xfrm>
              <a:off x="2546891" y="2572719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E43EA41-A9AC-437B-806D-F0A81CDAD1A3}"/>
                </a:ext>
              </a:extLst>
            </p:cNvPr>
            <p:cNvSpPr/>
            <p:nvPr/>
          </p:nvSpPr>
          <p:spPr>
            <a:xfrm>
              <a:off x="7966129" y="3873284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ECCE798-BAFD-4FED-B54F-B5EEC11C5993}"/>
                </a:ext>
              </a:extLst>
            </p:cNvPr>
            <p:cNvSpPr/>
            <p:nvPr/>
          </p:nvSpPr>
          <p:spPr>
            <a:xfrm>
              <a:off x="6615194" y="3873284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000DB8-75EB-484C-BC71-C40A32031A5A}"/>
                </a:ext>
              </a:extLst>
            </p:cNvPr>
            <p:cNvSpPr/>
            <p:nvPr/>
          </p:nvSpPr>
          <p:spPr>
            <a:xfrm>
              <a:off x="5264259" y="3873284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855B9FF-BEA8-42E3-A460-AFF6A33E8C2E}"/>
                </a:ext>
              </a:extLst>
            </p:cNvPr>
            <p:cNvSpPr/>
            <p:nvPr/>
          </p:nvSpPr>
          <p:spPr>
            <a:xfrm>
              <a:off x="3913324" y="3873284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F41EDE0-C083-4A09-9FF6-1248E00D68C1}"/>
                </a:ext>
              </a:extLst>
            </p:cNvPr>
            <p:cNvSpPr/>
            <p:nvPr/>
          </p:nvSpPr>
          <p:spPr>
            <a:xfrm>
              <a:off x="2562389" y="3873284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A818A6E-0962-4CC7-ABE3-B210AD0684B5}"/>
                </a:ext>
              </a:extLst>
            </p:cNvPr>
            <p:cNvSpPr/>
            <p:nvPr/>
          </p:nvSpPr>
          <p:spPr>
            <a:xfrm>
              <a:off x="7966129" y="5173852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8FDCA49-890B-4FC4-B544-FCFC308539FF}"/>
                </a:ext>
              </a:extLst>
            </p:cNvPr>
            <p:cNvSpPr/>
            <p:nvPr/>
          </p:nvSpPr>
          <p:spPr>
            <a:xfrm>
              <a:off x="6615194" y="5173852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29BDC7-516C-4116-9E8E-7CDF1D0586B4}"/>
                </a:ext>
              </a:extLst>
            </p:cNvPr>
            <p:cNvSpPr/>
            <p:nvPr/>
          </p:nvSpPr>
          <p:spPr>
            <a:xfrm>
              <a:off x="5264259" y="5173852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171C4AF-13FC-4F8A-826B-C2EC02F74D0B}"/>
                </a:ext>
              </a:extLst>
            </p:cNvPr>
            <p:cNvSpPr/>
            <p:nvPr/>
          </p:nvSpPr>
          <p:spPr>
            <a:xfrm>
              <a:off x="3913324" y="5173852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8FE5EAF-65E8-48D4-804D-3CB58ED2E524}"/>
                </a:ext>
              </a:extLst>
            </p:cNvPr>
            <p:cNvSpPr/>
            <p:nvPr/>
          </p:nvSpPr>
          <p:spPr>
            <a:xfrm>
              <a:off x="2562389" y="5173852"/>
              <a:ext cx="154983" cy="147234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6763BFB-7D9F-4AA4-9F33-3596A843EF9B}"/>
                </a:ext>
              </a:extLst>
            </p:cNvPr>
            <p:cNvCxnSpPr>
              <a:cxnSpLocks/>
            </p:cNvCxnSpPr>
            <p:nvPr/>
          </p:nvCxnSpPr>
          <p:spPr>
            <a:xfrm>
              <a:off x="2431588" y="1292456"/>
              <a:ext cx="441778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984ACD-DB0C-4BBB-91FB-CC0B9AF959A4}"/>
                </a:ext>
              </a:extLst>
            </p:cNvPr>
            <p:cNvSpPr txBox="1"/>
            <p:nvPr/>
          </p:nvSpPr>
          <p:spPr>
            <a:xfrm>
              <a:off x="4330655" y="787886"/>
              <a:ext cx="20181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FF0000"/>
                  </a:solidFill>
                </a:rPr>
                <a:t>Zero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D8286-5AD2-47C5-AA9B-94C1AE3C58F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76213"/>
            <a:ext cx="7588250" cy="1012825"/>
          </a:xfrm>
        </p:spPr>
        <p:txBody>
          <a:bodyPr/>
          <a:lstStyle/>
          <a:p>
            <a:pPr lvl="0"/>
            <a:r>
              <a:rPr lang="en-US" dirty="0"/>
              <a:t>Results using knots and splines</a:t>
            </a:r>
          </a:p>
        </p:txBody>
      </p:sp>
      <p:pic>
        <p:nvPicPr>
          <p:cNvPr id="1026" name="Picture 2" descr="https://raw.githubusercontent.com/fischtank44/flight_engineer/master/images/test_cycles_to_fail.png">
            <a:extLst>
              <a:ext uri="{FF2B5EF4-FFF2-40B4-BE49-F238E27FC236}">
                <a16:creationId xmlns:a16="http://schemas.microsoft.com/office/drawing/2014/main" id="{A03B26BB-2E52-462F-BD80-1F83A1044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596" y="2110654"/>
            <a:ext cx="3316629" cy="248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ining_cycles_to_fail.png">
            <a:extLst>
              <a:ext uri="{FF2B5EF4-FFF2-40B4-BE49-F238E27FC236}">
                <a16:creationId xmlns:a16="http://schemas.microsoft.com/office/drawing/2014/main" id="{26FBA686-25D9-4152-82B6-BE3435CB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66" y="2110654"/>
            <a:ext cx="3316630" cy="2487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C2D66-005C-4DDB-89BD-0E3B686C816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76213"/>
            <a:ext cx="7588250" cy="1012825"/>
          </a:xfrm>
        </p:spPr>
        <p:txBody>
          <a:bodyPr/>
          <a:lstStyle/>
          <a:p>
            <a:pPr lvl="0"/>
            <a:r>
              <a:rPr lang="en-US"/>
              <a:t>Current Results Using Test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598ED3-BB48-44D7-9F8D-7528AFEDE47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7676" t="3978" r="7839"/>
          <a:stretch>
            <a:fillRect/>
          </a:stretch>
        </p:blipFill>
        <p:spPr>
          <a:xfrm>
            <a:off x="182880" y="1280159"/>
            <a:ext cx="9418320" cy="4281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2B2F6FB3-1F9A-41DD-ACE9-D9603828C56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8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8088" y="0"/>
            <a:ext cx="10138713" cy="532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3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3C6-A2A3-4E0F-80F8-2A3C24C9263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76213"/>
            <a:ext cx="7588250" cy="1012825"/>
          </a:xfrm>
        </p:spPr>
        <p:txBody>
          <a:bodyPr>
            <a:normAutofit/>
          </a:bodyPr>
          <a:lstStyle/>
          <a:p>
            <a:pPr lvl="0"/>
            <a:r>
              <a:rPr lang="en-US" sz="3000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1D89D5-1C78-4A04-A5BD-72698DD995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368425"/>
            <a:ext cx="9072563" cy="3287713"/>
          </a:xfrm>
        </p:spPr>
        <p:txBody>
          <a:bodyPr>
            <a:normAutofit/>
          </a:bodyPr>
          <a:lstStyle/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More model tuning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Categorical analysis of short life vs long life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Output formula in Tableau format 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Cost estimator vs safety margin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Statistical estimation of failure 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 sz="2600" dirty="0"/>
              <a:t>Integration with scheduling tools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505</TotalTime>
  <Words>139</Words>
  <Application>Microsoft Office PowerPoint</Application>
  <PresentationFormat>Custom</PresentationFormat>
  <Paragraphs>39</Paragraphs>
  <Slides>11</Slides>
  <Notes>8</Notes>
  <HiddenSlides>3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Liberation Sans</vt:lpstr>
      <vt:lpstr>StarSymbol</vt:lpstr>
      <vt:lpstr>Wingdings 3</vt:lpstr>
      <vt:lpstr>Slice</vt:lpstr>
      <vt:lpstr>Flight Engineer</vt:lpstr>
      <vt:lpstr>Planning to Avoid Failure</vt:lpstr>
      <vt:lpstr>Data</vt:lpstr>
      <vt:lpstr>Once Per Cycle? </vt:lpstr>
      <vt:lpstr>Predictive Features</vt:lpstr>
      <vt:lpstr>Results using knots and splines</vt:lpstr>
      <vt:lpstr>Current Results Using Test Data</vt:lpstr>
      <vt:lpstr>PowerPoint Presentation</vt:lpstr>
      <vt:lpstr>Future Work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Bright Blue</dc:title>
  <dc:creator>Stinky</dc:creator>
  <cp:lastModifiedBy>Steven F</cp:lastModifiedBy>
  <cp:revision>39</cp:revision>
  <dcterms:created xsi:type="dcterms:W3CDTF">2019-04-05T06:18:23Z</dcterms:created>
  <dcterms:modified xsi:type="dcterms:W3CDTF">2019-04-15T10:55:50Z</dcterms:modified>
</cp:coreProperties>
</file>

<file path=docProps/thumbnail.jpeg>
</file>